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30" r:id="rId2"/>
    <p:sldId id="331" r:id="rId3"/>
    <p:sldId id="332" r:id="rId4"/>
    <p:sldId id="333" r:id="rId5"/>
    <p:sldId id="336" r:id="rId6"/>
    <p:sldId id="334" r:id="rId7"/>
    <p:sldId id="335" r:id="rId8"/>
    <p:sldId id="337" r:id="rId9"/>
    <p:sldId id="340" r:id="rId10"/>
    <p:sldId id="339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0E402D6B-CCD1-4ACD-8BDB-3A1A3DF6A5B2}">
          <p14:sldIdLst>
            <p14:sldId id="330"/>
            <p14:sldId id="331"/>
            <p14:sldId id="332"/>
            <p14:sldId id="333"/>
            <p14:sldId id="336"/>
            <p14:sldId id="334"/>
            <p14:sldId id="335"/>
            <p14:sldId id="337"/>
            <p14:sldId id="340"/>
            <p14:sldId id="339"/>
          </p14:sldIdLst>
        </p14:section>
        <p14:section name="Дополнительно" id="{930E2F66-D934-4117-B991-5C0E8FC1A3BD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93" userDrawn="1">
          <p15:clr>
            <a:srgbClr val="A4A3A4"/>
          </p15:clr>
        </p15:guide>
        <p15:guide id="3" orient="horz" pos="210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7265" userDrawn="1">
          <p15:clr>
            <a:srgbClr val="A4A3A4"/>
          </p15:clr>
        </p15:guide>
        <p15:guide id="6" orient="horz" pos="4088" userDrawn="1">
          <p15:clr>
            <a:srgbClr val="A4A3A4"/>
          </p15:clr>
        </p15:guide>
        <p15:guide id="7" pos="2615" userDrawn="1">
          <p15:clr>
            <a:srgbClr val="A4A3A4"/>
          </p15:clr>
        </p15:guide>
        <p15:guide id="8" pos="2819" userDrawn="1">
          <p15:clr>
            <a:srgbClr val="A4A3A4"/>
          </p15:clr>
        </p15:guide>
        <p15:guide id="9" pos="4861" userDrawn="1">
          <p15:clr>
            <a:srgbClr val="A4A3A4"/>
          </p15:clr>
        </p15:guide>
        <p15:guide id="10" pos="5110" userDrawn="1">
          <p15:clr>
            <a:srgbClr val="A4A3A4"/>
          </p15:clr>
        </p15:guide>
        <p15:guide id="11" pos="551" userDrawn="1">
          <p15:clr>
            <a:srgbClr val="A4A3A4"/>
          </p15:clr>
        </p15:guide>
        <p15:guide id="12" pos="7151" userDrawn="1">
          <p15:clr>
            <a:srgbClr val="A4A3A4"/>
          </p15:clr>
        </p15:guide>
        <p15:guide id="13" pos="3704" userDrawn="1">
          <p15:clr>
            <a:srgbClr val="A4A3A4"/>
          </p15:clr>
        </p15:guide>
        <p15:guide id="14" pos="399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900"/>
    <a:srgbClr val="7B00EA"/>
    <a:srgbClr val="7700FF"/>
    <a:srgbClr val="6F00EA"/>
    <a:srgbClr val="DFC1FF"/>
    <a:srgbClr val="E7D1FF"/>
    <a:srgbClr val="57D9B7"/>
    <a:srgbClr val="273A64"/>
    <a:srgbClr val="CD0148"/>
    <a:srgbClr val="FFBC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46F890A9-2807-4EBB-B81D-B2AA78EC7F39}" styleName="Темный стиль 2 — акцент 5/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Темный стиль 2 — акцент 3/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30" autoAdjust="0"/>
    <p:restoredTop sz="94655"/>
  </p:normalViewPr>
  <p:slideViewPr>
    <p:cSldViewPr snapToGrid="0" snapToObjects="1">
      <p:cViewPr varScale="1">
        <p:scale>
          <a:sx n="127" d="100"/>
          <a:sy n="127" d="100"/>
        </p:scale>
        <p:origin x="560" y="176"/>
      </p:cViewPr>
      <p:guideLst>
        <p:guide orient="horz" pos="2183"/>
        <p:guide pos="393"/>
        <p:guide orient="horz" pos="210"/>
        <p:guide pos="3840"/>
        <p:guide pos="7265"/>
        <p:guide orient="horz" pos="4088"/>
        <p:guide pos="2615"/>
        <p:guide pos="2819"/>
        <p:guide pos="4861"/>
        <p:guide pos="5110"/>
        <p:guide pos="551"/>
        <p:guide pos="7151"/>
        <p:guide pos="3704"/>
        <p:guide pos="399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E9E95C33-D09A-A24C-AD14-69E0C5146B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4337C20-7AAD-CE4C-A811-A30816B3BA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FB1C2-A670-BD45-85F3-2D544473AA76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2961FB0-40FC-D941-961F-B872110ED55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69E125A-FF4F-3742-A08B-5F7148281EA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1C64F7-E532-A140-8B5E-155D5339A24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52194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B82DF-2922-41A2-93DA-FD06F561C771}" type="datetimeFigureOut">
              <a:rPr lang="ru-RU" smtClean="0"/>
              <a:t>05.04.2023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9CB1D-F4BE-4A28-A9B2-300C2682BB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0300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AC2584A-A9FC-7D47-AC08-6F38F6240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ACC133B1-1598-614B-A12D-CF9A8A26D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id="{28806F49-72CD-6948-ABF5-8C14EB983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F8500365-335F-6844-A0BE-7536891CE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9F300244-8B1F-D741-B497-8F3ECF536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4425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F61A4A-AAC1-E64D-BA44-046BEB164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2257744-73E2-7E40-8D74-ADE6E8EB6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C093A1-B1B6-964F-92B0-06E44216F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66ED189-4BAF-B44C-B2A4-847D81D2D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2BC6C9-1462-5748-9F18-9003CEC62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890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27EE59B-C1F8-1B47-AEF4-8DCA992651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598C2A2-1537-C948-9274-9384C09144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469571-0B1E-CC45-AF6D-CE1BEF030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6AF7F5-4419-BB4A-8575-882ED3F0E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BB15E1-500D-2444-898C-D2A6A32E6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0670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B7DD96-6F95-B24C-BEC1-A41AB9C94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3AB6FD-DC24-7348-BDBB-14AF43D62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5912DB-250A-C148-A172-1F4D3692C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2B8230-9F69-6F46-9738-97B5D77A0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8B7DD3-B205-4C46-8599-77E31B155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3461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55ABD9-3B44-1849-8E0D-BD8FBDF69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3CA304-E296-B744-905B-1443D8A9D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D17271-907E-694A-8684-42DE25057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0A0CB4-CE99-6340-87EF-705AB8099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21A626-4E50-024F-8176-C7B89D23D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2497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ACE3E8-49B5-5F44-B02D-501E37CE0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B9ED96-BA03-5B40-ADDE-C207C9B9A6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C9692E-3472-054E-9969-D28E3906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15E1B34-C16E-9D4C-B1E7-5F33671AB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651E43-0FBB-2246-B237-6BF5C878A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142EF7C-E553-6040-8604-14244053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4567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7DDDFA-2927-9B47-B1AB-83CCFD19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F69170-28EE-7046-93CB-785E19E4B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8BF5F47-526F-044C-A942-87001E9F9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9D696D0-DBE6-CC4C-893F-749665F69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C75810A-B28F-0046-9431-94F6CD7D10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2C1DD55-E7CE-5C44-8CD5-C76AADE6E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F72A36B-CBBD-9F41-9B29-AC102A387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F596616-3C57-3B48-BE66-E1B726482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87745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880A32-FB18-5841-8FFC-1BAF9E93B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8C791AF-AA9C-A341-B878-51F294DC6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E128EE4-FD2F-7E4D-BAD9-1042624C9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3996584-DA42-DC46-9FAE-A19B0099D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151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D02F222-C872-CD45-9D4B-0B52DF9C1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4FE42B3-4A77-3D49-81C3-E3D40217C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9CB4167-355A-7D4B-8EC3-BE27AECC0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4786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C89DC9-6CD7-1244-A398-F9AE43EE4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D3861C-9141-5B49-8430-00D04E29D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BB456E1-C1B1-DA42-86FD-F4F3F6AA4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5A6F029-860A-9040-AA8F-CA11E573F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CE93F2-994D-2341-9CF1-E9ED4B1EE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DB8CD35-DD3F-324D-B7F6-C0A2ED7A0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4700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E461ED-E914-4E4F-B631-9D8BC859D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6CEB3D-4EB9-8E41-B01C-796F600E7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658A32F-262E-2341-AD42-D3AAB47B7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0150AF-9D8D-A343-A696-58DC9A82A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48147A-020A-F649-A33F-485897244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5A473C2-3D32-F341-91F9-AD518CADC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6267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3214A4-FCEF-8B4D-AA0A-7A3AA4F49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FD369D5-575A-EC46-A317-7D6173468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2A12E9-ED1C-6548-B1C0-43ABF1C14D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1F9D4-C1A5-5847-B9D5-8C7D76FE55A1}" type="datetimeFigureOut">
              <a:rPr lang="ru-RU" smtClean="0"/>
              <a:t>05.04.2023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627AC2-110E-884D-B2FA-6BE18B0019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A31CF1-7764-E34C-9DF5-BA8E2CB747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021A07-E9D9-9D42-BD2F-72DC9091036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5576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BFFDCB6-24AC-7342-96E9-67C4E6223963}"/>
              </a:ext>
            </a:extLst>
          </p:cNvPr>
          <p:cNvSpPr/>
          <p:nvPr/>
        </p:nvSpPr>
        <p:spPr>
          <a:xfrm>
            <a:off x="0" y="0"/>
            <a:ext cx="8497229" cy="6869152"/>
          </a:xfrm>
          <a:custGeom>
            <a:avLst/>
            <a:gdLst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6869152 w 6869152"/>
              <a:gd name="connsiteY2" fmla="*/ 6869152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5274528 w 6869152"/>
              <a:gd name="connsiteY2" fmla="*/ 6858001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" fmla="*/ 0 w 6869152"/>
              <a:gd name="connsiteY0" fmla="*/ 0 h 6869153"/>
              <a:gd name="connsiteX1" fmla="*/ 6869152 w 6869152"/>
              <a:gd name="connsiteY1" fmla="*/ 0 h 6869153"/>
              <a:gd name="connsiteX2" fmla="*/ 4334177 w 6869152"/>
              <a:gd name="connsiteY2" fmla="*/ 6869153 h 6869153"/>
              <a:gd name="connsiteX3" fmla="*/ 0 w 6869152"/>
              <a:gd name="connsiteY3" fmla="*/ 6869152 h 6869153"/>
              <a:gd name="connsiteX4" fmla="*/ 0 w 6869152"/>
              <a:gd name="connsiteY4" fmla="*/ 0 h 6869153"/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5371493 w 6869152"/>
              <a:gd name="connsiteY2" fmla="*/ 6858002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" fmla="*/ 0 w 7632391"/>
              <a:gd name="connsiteY0" fmla="*/ 0 h 6869152"/>
              <a:gd name="connsiteX1" fmla="*/ 7632391 w 7632391"/>
              <a:gd name="connsiteY1" fmla="*/ 11151 h 6869152"/>
              <a:gd name="connsiteX2" fmla="*/ 5371493 w 7632391"/>
              <a:gd name="connsiteY2" fmla="*/ 6858002 h 6869152"/>
              <a:gd name="connsiteX3" fmla="*/ 0 w 7632391"/>
              <a:gd name="connsiteY3" fmla="*/ 6869152 h 6869152"/>
              <a:gd name="connsiteX4" fmla="*/ 0 w 7632391"/>
              <a:gd name="connsiteY4" fmla="*/ 0 h 686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2391" h="6869152">
                <a:moveTo>
                  <a:pt x="0" y="0"/>
                </a:moveTo>
                <a:lnTo>
                  <a:pt x="7632391" y="11151"/>
                </a:lnTo>
                <a:lnTo>
                  <a:pt x="5371493" y="6858002"/>
                </a:lnTo>
                <a:lnTo>
                  <a:pt x="0" y="6869152"/>
                </a:lnTo>
                <a:lnTo>
                  <a:pt x="0" y="0"/>
                </a:lnTo>
                <a:close/>
              </a:path>
            </a:pathLst>
          </a:custGeom>
          <a:solidFill>
            <a:srgbClr val="77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Basis Grotesque Pro Light" panose="02000503040000020004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A2796B-AF52-DB49-A6E6-D5A8B45C23AE}"/>
              </a:ext>
            </a:extLst>
          </p:cNvPr>
          <p:cNvSpPr txBox="1"/>
          <p:nvPr/>
        </p:nvSpPr>
        <p:spPr>
          <a:xfrm>
            <a:off x="211873" y="1847384"/>
            <a:ext cx="7042068" cy="1938992"/>
          </a:xfrm>
          <a:prstGeom prst="rect">
            <a:avLst/>
          </a:prstGeom>
          <a:noFill/>
        </p:spPr>
        <p:txBody>
          <a:bodyPr wrap="square" lIns="0" rIns="90000" rtlCol="0">
            <a:spAutoFit/>
          </a:bodyPr>
          <a:lstStyle/>
          <a:p>
            <a:r>
              <a:rPr lang="ru-RU" sz="6000" b="1" dirty="0">
                <a:solidFill>
                  <a:schemeClr val="bg1"/>
                </a:solidFill>
                <a:latin typeface="Basis Grotesque Pro Light" panose="02000503040000020004" pitchFamily="50" charset="0"/>
              </a:rPr>
              <a:t>Архитектор ПО</a:t>
            </a:r>
          </a:p>
          <a:p>
            <a:r>
              <a:rPr lang="ru-RU" sz="6000" b="1" dirty="0">
                <a:solidFill>
                  <a:schemeClr val="bg1"/>
                </a:solidFill>
                <a:latin typeface="Basis Grotesque Pro Light" panose="02000503040000020004" pitchFamily="50" charset="0"/>
              </a:rPr>
              <a:t>Итоговый проект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D86B44-8E84-D748-94AB-55066487A675}"/>
              </a:ext>
            </a:extLst>
          </p:cNvPr>
          <p:cNvSpPr txBox="1"/>
          <p:nvPr/>
        </p:nvSpPr>
        <p:spPr>
          <a:xfrm>
            <a:off x="9630383" y="6264612"/>
            <a:ext cx="208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Клочков Владислав</a:t>
            </a:r>
          </a:p>
        </p:txBody>
      </p:sp>
    </p:spTree>
    <p:extLst>
      <p:ext uri="{BB962C8B-B14F-4D97-AF65-F5344CB8AC3E}">
        <p14:creationId xmlns:p14="http://schemas.microsoft.com/office/powerpoint/2010/main" val="3240819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BFFDCB6-24AC-7342-96E9-67C4E6223963}"/>
              </a:ext>
            </a:extLst>
          </p:cNvPr>
          <p:cNvSpPr/>
          <p:nvPr/>
        </p:nvSpPr>
        <p:spPr>
          <a:xfrm>
            <a:off x="0" y="0"/>
            <a:ext cx="8497229" cy="6869152"/>
          </a:xfrm>
          <a:custGeom>
            <a:avLst/>
            <a:gdLst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6869152 w 6869152"/>
              <a:gd name="connsiteY2" fmla="*/ 6869152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5274528 w 6869152"/>
              <a:gd name="connsiteY2" fmla="*/ 6858001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" fmla="*/ 0 w 6869152"/>
              <a:gd name="connsiteY0" fmla="*/ 0 h 6869153"/>
              <a:gd name="connsiteX1" fmla="*/ 6869152 w 6869152"/>
              <a:gd name="connsiteY1" fmla="*/ 0 h 6869153"/>
              <a:gd name="connsiteX2" fmla="*/ 4334177 w 6869152"/>
              <a:gd name="connsiteY2" fmla="*/ 6869153 h 6869153"/>
              <a:gd name="connsiteX3" fmla="*/ 0 w 6869152"/>
              <a:gd name="connsiteY3" fmla="*/ 6869152 h 6869153"/>
              <a:gd name="connsiteX4" fmla="*/ 0 w 6869152"/>
              <a:gd name="connsiteY4" fmla="*/ 0 h 6869153"/>
              <a:gd name="connsiteX0" fmla="*/ 0 w 6869152"/>
              <a:gd name="connsiteY0" fmla="*/ 0 h 6869152"/>
              <a:gd name="connsiteX1" fmla="*/ 6869152 w 6869152"/>
              <a:gd name="connsiteY1" fmla="*/ 0 h 6869152"/>
              <a:gd name="connsiteX2" fmla="*/ 5371493 w 6869152"/>
              <a:gd name="connsiteY2" fmla="*/ 6858002 h 6869152"/>
              <a:gd name="connsiteX3" fmla="*/ 0 w 6869152"/>
              <a:gd name="connsiteY3" fmla="*/ 6869152 h 6869152"/>
              <a:gd name="connsiteX4" fmla="*/ 0 w 6869152"/>
              <a:gd name="connsiteY4" fmla="*/ 0 h 6869152"/>
              <a:gd name="connsiteX0" fmla="*/ 0 w 7632391"/>
              <a:gd name="connsiteY0" fmla="*/ 0 h 6869152"/>
              <a:gd name="connsiteX1" fmla="*/ 7632391 w 7632391"/>
              <a:gd name="connsiteY1" fmla="*/ 11151 h 6869152"/>
              <a:gd name="connsiteX2" fmla="*/ 5371493 w 7632391"/>
              <a:gd name="connsiteY2" fmla="*/ 6858002 h 6869152"/>
              <a:gd name="connsiteX3" fmla="*/ 0 w 7632391"/>
              <a:gd name="connsiteY3" fmla="*/ 6869152 h 6869152"/>
              <a:gd name="connsiteX4" fmla="*/ 0 w 7632391"/>
              <a:gd name="connsiteY4" fmla="*/ 0 h 686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2391" h="6869152">
                <a:moveTo>
                  <a:pt x="0" y="0"/>
                </a:moveTo>
                <a:lnTo>
                  <a:pt x="7632391" y="11151"/>
                </a:lnTo>
                <a:lnTo>
                  <a:pt x="5371493" y="6858002"/>
                </a:lnTo>
                <a:lnTo>
                  <a:pt x="0" y="6869152"/>
                </a:lnTo>
                <a:lnTo>
                  <a:pt x="0" y="0"/>
                </a:lnTo>
                <a:close/>
              </a:path>
            </a:pathLst>
          </a:custGeom>
          <a:solidFill>
            <a:srgbClr val="77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Basis Grotesque Pro Light" panose="02000503040000020004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A2796B-AF52-DB49-A6E6-D5A8B45C23AE}"/>
              </a:ext>
            </a:extLst>
          </p:cNvPr>
          <p:cNvSpPr txBox="1"/>
          <p:nvPr/>
        </p:nvSpPr>
        <p:spPr>
          <a:xfrm>
            <a:off x="211873" y="1847384"/>
            <a:ext cx="7424340" cy="1015663"/>
          </a:xfrm>
          <a:prstGeom prst="rect">
            <a:avLst/>
          </a:prstGeom>
          <a:noFill/>
        </p:spPr>
        <p:txBody>
          <a:bodyPr wrap="square" lIns="0" rIns="90000" rtlCol="0">
            <a:spAutoFit/>
          </a:bodyPr>
          <a:lstStyle/>
          <a:p>
            <a:r>
              <a:rPr lang="ru-RU" sz="6000" b="1" dirty="0">
                <a:solidFill>
                  <a:schemeClr val="bg1"/>
                </a:solidFill>
                <a:latin typeface="Basis Grotesque Pro Light" panose="02000503040000020004" pitchFamily="50" charset="0"/>
              </a:rPr>
              <a:t>Спасибо за внимание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D86B44-8E84-D748-94AB-55066487A675}"/>
              </a:ext>
            </a:extLst>
          </p:cNvPr>
          <p:cNvSpPr txBox="1"/>
          <p:nvPr/>
        </p:nvSpPr>
        <p:spPr>
          <a:xfrm>
            <a:off x="9630383" y="6264612"/>
            <a:ext cx="208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Клочков Владислав</a:t>
            </a:r>
          </a:p>
        </p:txBody>
      </p:sp>
    </p:spTree>
    <p:extLst>
      <p:ext uri="{BB962C8B-B14F-4D97-AF65-F5344CB8AC3E}">
        <p14:creationId xmlns:p14="http://schemas.microsoft.com/office/powerpoint/2010/main" val="1979713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86EB87-F94F-0E4B-8505-EA339557C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9617" y="156837"/>
            <a:ext cx="935963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+mn-lt"/>
              </a:rPr>
              <a:t>Бизнес-цели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20A247-95AF-4C4C-A55D-2698A3C45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7710" y="1835673"/>
            <a:ext cx="9223443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ru-RU" sz="1800" dirty="0"/>
              <a:t>Увеличение продаж путем персональных рекомендаций о товаре;</a:t>
            </a:r>
          </a:p>
          <a:p>
            <a:pPr>
              <a:buFontTx/>
              <a:buChar char="-"/>
            </a:pPr>
            <a:r>
              <a:rPr lang="ru-RU" sz="1800" dirty="0"/>
              <a:t>Увеличение аудитории за счет привлечения новых пользователей;</a:t>
            </a:r>
          </a:p>
          <a:p>
            <a:pPr>
              <a:buFontTx/>
              <a:buChar char="-"/>
            </a:pPr>
            <a:r>
              <a:rPr lang="ru-RU" sz="1800" dirty="0"/>
              <a:t>Увеличение прибыли за счет привлечения рекламных контактов и спонсоров;</a:t>
            </a:r>
          </a:p>
          <a:p>
            <a:pPr>
              <a:buFontTx/>
              <a:buChar char="-"/>
            </a:pPr>
            <a:r>
              <a:rPr lang="ru-RU" sz="1800" dirty="0"/>
              <a:t>Инвестиционная прибыль</a:t>
            </a:r>
            <a:r>
              <a:rPr lang="en-US" sz="1800" dirty="0"/>
              <a:t>;</a:t>
            </a:r>
            <a:endParaRPr lang="ru-RU" sz="1800" dirty="0"/>
          </a:p>
          <a:p>
            <a:pPr>
              <a:buFontTx/>
              <a:buChar char="-"/>
            </a:pPr>
            <a:r>
              <a:rPr lang="ru-RU" sz="1800" dirty="0"/>
              <a:t>Расширение функционала приложения</a:t>
            </a:r>
            <a:r>
              <a:rPr lang="en-US" sz="1800" dirty="0"/>
              <a:t>;</a:t>
            </a:r>
            <a:endParaRPr lang="ru-RU" sz="1800" dirty="0"/>
          </a:p>
          <a:p>
            <a:pPr>
              <a:buFontTx/>
              <a:buChar char="-"/>
            </a:pPr>
            <a:r>
              <a:rPr lang="ru-RU" sz="1800" dirty="0"/>
              <a:t>Продвижение собственного бренда.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E33AAA6-FED0-4749-AECC-D82D7F6C929C}"/>
              </a:ext>
            </a:extLst>
          </p:cNvPr>
          <p:cNvCxnSpPr/>
          <p:nvPr/>
        </p:nvCxnSpPr>
        <p:spPr>
          <a:xfrm>
            <a:off x="384133" y="1482400"/>
            <a:ext cx="11520000" cy="0"/>
          </a:xfrm>
          <a:prstGeom prst="line">
            <a:avLst/>
          </a:prstGeom>
          <a:ln>
            <a:solidFill>
              <a:srgbClr val="78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550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86EB87-F94F-0E4B-8505-EA339557C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6980" y="156837"/>
            <a:ext cx="7568084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+mn-lt"/>
              </a:rPr>
              <a:t>Функциональные требования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E33AAA6-FED0-4749-AECC-D82D7F6C929C}"/>
              </a:ext>
            </a:extLst>
          </p:cNvPr>
          <p:cNvCxnSpPr/>
          <p:nvPr/>
        </p:nvCxnSpPr>
        <p:spPr>
          <a:xfrm>
            <a:off x="384133" y="1482400"/>
            <a:ext cx="11520000" cy="0"/>
          </a:xfrm>
          <a:prstGeom prst="line">
            <a:avLst/>
          </a:prstGeom>
          <a:ln>
            <a:solidFill>
              <a:srgbClr val="78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Объект 2">
            <a:extLst>
              <a:ext uri="{FF2B5EF4-FFF2-40B4-BE49-F238E27FC236}">
                <a16:creationId xmlns:a16="http://schemas.microsoft.com/office/drawing/2014/main" id="{D9FB08E9-227B-DE41-8ABE-46948F6BA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7710" y="1835673"/>
            <a:ext cx="9223443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ru-RU" sz="1800" dirty="0"/>
              <a:t>Личный кабинет пользователя</a:t>
            </a:r>
            <a:r>
              <a:rPr lang="en-US" sz="1800" dirty="0"/>
              <a:t>;</a:t>
            </a:r>
          </a:p>
          <a:p>
            <a:pPr>
              <a:buFontTx/>
              <a:buChar char="-"/>
            </a:pPr>
            <a:r>
              <a:rPr lang="ru-RU" sz="1800" dirty="0"/>
              <a:t>Подбор инвентаря из ассортимента интернет-магазина</a:t>
            </a:r>
            <a:r>
              <a:rPr lang="en-US" sz="1800" dirty="0"/>
              <a:t>;</a:t>
            </a:r>
          </a:p>
          <a:p>
            <a:pPr>
              <a:buFontTx/>
              <a:buChar char="-"/>
            </a:pPr>
            <a:r>
              <a:rPr lang="ru-RU" sz="1800" dirty="0"/>
              <a:t>Управление тренировками;</a:t>
            </a:r>
          </a:p>
          <a:p>
            <a:pPr>
              <a:buFontTx/>
              <a:buChar char="-"/>
            </a:pPr>
            <a:r>
              <a:rPr lang="ru-RU" sz="1800" dirty="0"/>
              <a:t>Интеграция с фитнес-системами смартфона и умными фитнес-устройствами;</a:t>
            </a:r>
          </a:p>
          <a:p>
            <a:pPr>
              <a:buFontTx/>
              <a:buChar char="-"/>
            </a:pPr>
            <a:r>
              <a:rPr lang="ru-RU" sz="1800" dirty="0"/>
              <a:t>Интеграция с основным интернет-магазинов;</a:t>
            </a:r>
          </a:p>
          <a:p>
            <a:pPr>
              <a:buFontTx/>
              <a:buChar char="-"/>
            </a:pPr>
            <a:r>
              <a:rPr lang="ru-RU" sz="1800" dirty="0" err="1"/>
              <a:t>Промоушен</a:t>
            </a:r>
            <a:r>
              <a:rPr lang="ru-RU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4355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E33AAA6-FED0-4749-AECC-D82D7F6C929C}"/>
              </a:ext>
            </a:extLst>
          </p:cNvPr>
          <p:cNvCxnSpPr/>
          <p:nvPr/>
        </p:nvCxnSpPr>
        <p:spPr>
          <a:xfrm>
            <a:off x="384133" y="1482400"/>
            <a:ext cx="11520000" cy="0"/>
          </a:xfrm>
          <a:prstGeom prst="line">
            <a:avLst/>
          </a:prstGeom>
          <a:ln>
            <a:solidFill>
              <a:srgbClr val="78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DB2F558-07AF-6640-A3DA-361861AE5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6980" y="156837"/>
            <a:ext cx="8593016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+mn-lt"/>
              </a:rPr>
              <a:t>Нефункциональные требования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85A797F9-4B47-D744-BCE9-45AA791B7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7711" y="1835673"/>
            <a:ext cx="8099250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ru-RU" sz="1800" dirty="0"/>
              <a:t>Отказоустойчивость, не менее 99.9 (в год не более 8 часов неработоспособности);</a:t>
            </a:r>
          </a:p>
          <a:p>
            <a:pPr>
              <a:buFontTx/>
              <a:buChar char="-"/>
            </a:pPr>
            <a:r>
              <a:rPr lang="ru-RU" sz="1800" dirty="0"/>
              <a:t>Производительность, загрузка страниц не превышает 1.5 секунды при типе сети </a:t>
            </a:r>
            <a:r>
              <a:rPr lang="en-US" sz="1800" dirty="0"/>
              <a:t>LTE</a:t>
            </a:r>
            <a:r>
              <a:rPr lang="ru-RU" sz="1800" dirty="0"/>
              <a:t>;</a:t>
            </a:r>
          </a:p>
          <a:p>
            <a:pPr>
              <a:buFontTx/>
              <a:buChar char="-"/>
            </a:pPr>
            <a:r>
              <a:rPr lang="ru-RU" sz="1800" dirty="0"/>
              <a:t>Безопасность, все соединение по </a:t>
            </a:r>
            <a:r>
              <a:rPr lang="en-US" sz="1800" dirty="0"/>
              <a:t>HTTPS</a:t>
            </a:r>
            <a:r>
              <a:rPr lang="ru-RU" sz="1800" dirty="0"/>
              <a:t>(</a:t>
            </a:r>
            <a:r>
              <a:rPr lang="en-US" sz="1800" dirty="0"/>
              <a:t>TLS</a:t>
            </a:r>
            <a:r>
              <a:rPr lang="ru-RU" sz="1800" dirty="0"/>
              <a:t>). Пароли зашифрованы через хэш-функцию </a:t>
            </a:r>
            <a:r>
              <a:rPr lang="en-US" sz="1800" dirty="0" err="1"/>
              <a:t>bcrypt</a:t>
            </a:r>
            <a:r>
              <a:rPr lang="ru-RU" sz="1800" dirty="0"/>
              <a:t>;</a:t>
            </a:r>
          </a:p>
          <a:p>
            <a:pPr>
              <a:buFontTx/>
              <a:buChar char="-"/>
            </a:pPr>
            <a:r>
              <a:rPr lang="ru-RU" sz="1800" dirty="0"/>
              <a:t>Доступность, на популярных мобильных ОС (</a:t>
            </a:r>
            <a:r>
              <a:rPr lang="en-US" sz="1800" dirty="0"/>
              <a:t>Android, iOS). </a:t>
            </a:r>
            <a:r>
              <a:rPr lang="ru-RU" sz="1800" dirty="0"/>
              <a:t>Веб-страницы(администратора, рекламодателя, организатора) доступны на всех браузерах;</a:t>
            </a:r>
          </a:p>
          <a:p>
            <a:pPr>
              <a:buFontTx/>
              <a:buChar char="-"/>
            </a:pPr>
            <a:r>
              <a:rPr lang="ru-RU" sz="1800" dirty="0"/>
              <a:t>Масштабируемость, легкое развертывание новых сервисов, а так же новых экземпляров существующих;</a:t>
            </a:r>
          </a:p>
          <a:p>
            <a:pPr>
              <a:buFontTx/>
              <a:buChar char="-"/>
            </a:pPr>
            <a:r>
              <a:rPr lang="ru-RU" sz="1800" dirty="0"/>
              <a:t>Восстанавливаемость, быстрое восстановление после сбоя согласно регламенту </a:t>
            </a:r>
            <a:r>
              <a:rPr lang="en-US" sz="1800" dirty="0"/>
              <a:t>SLA</a:t>
            </a:r>
            <a:r>
              <a:rPr lang="ru-RU" sz="1800" dirty="0"/>
              <a:t>;</a:t>
            </a:r>
          </a:p>
          <a:p>
            <a:pPr>
              <a:buFontTx/>
              <a:buChar char="-"/>
            </a:pPr>
            <a:r>
              <a:rPr lang="ru-RU" sz="1800" dirty="0"/>
              <a:t>Раз в неделю </a:t>
            </a:r>
            <a:r>
              <a:rPr lang="en-US" sz="1800" dirty="0"/>
              <a:t>backup </a:t>
            </a:r>
            <a:r>
              <a:rPr lang="ru-RU" sz="1800" dirty="0"/>
              <a:t>баз данных сохранять на ленточный носитель.</a:t>
            </a:r>
          </a:p>
        </p:txBody>
      </p:sp>
    </p:spTree>
    <p:extLst>
      <p:ext uri="{BB962C8B-B14F-4D97-AF65-F5344CB8AC3E}">
        <p14:creationId xmlns:p14="http://schemas.microsoft.com/office/powerpoint/2010/main" val="4122282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E33AAA6-FED0-4749-AECC-D82D7F6C929C}"/>
              </a:ext>
            </a:extLst>
          </p:cNvPr>
          <p:cNvCxnSpPr/>
          <p:nvPr/>
        </p:nvCxnSpPr>
        <p:spPr>
          <a:xfrm>
            <a:off x="384133" y="1482400"/>
            <a:ext cx="11520000" cy="0"/>
          </a:xfrm>
          <a:prstGeom prst="line">
            <a:avLst/>
          </a:prstGeom>
          <a:ln>
            <a:solidFill>
              <a:srgbClr val="78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EE8585CE-5B23-2341-85A9-28B416039C57}"/>
              </a:ext>
            </a:extLst>
          </p:cNvPr>
          <p:cNvSpPr txBox="1">
            <a:spLocks/>
          </p:cNvSpPr>
          <p:nvPr/>
        </p:nvSpPr>
        <p:spPr>
          <a:xfrm>
            <a:off x="1799617" y="156837"/>
            <a:ext cx="93596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latin typeface="+mn-lt"/>
              </a:rPr>
              <a:t>Архитектурная схема</a:t>
            </a:r>
          </a:p>
        </p:txBody>
      </p:sp>
      <p:pic>
        <p:nvPicPr>
          <p:cNvPr id="24" name="Объект 23">
            <a:extLst>
              <a:ext uri="{FF2B5EF4-FFF2-40B4-BE49-F238E27FC236}">
                <a16:creationId xmlns:a16="http://schemas.microsoft.com/office/drawing/2014/main" id="{A11F6F1D-D187-4041-AC4F-11DF2C64B8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852" y="1825625"/>
            <a:ext cx="93242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818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E33AAA6-FED0-4749-AECC-D82D7F6C929C}"/>
              </a:ext>
            </a:extLst>
          </p:cNvPr>
          <p:cNvCxnSpPr/>
          <p:nvPr/>
        </p:nvCxnSpPr>
        <p:spPr>
          <a:xfrm>
            <a:off x="384133" y="1482400"/>
            <a:ext cx="11520000" cy="0"/>
          </a:xfrm>
          <a:prstGeom prst="line">
            <a:avLst/>
          </a:prstGeom>
          <a:ln>
            <a:solidFill>
              <a:srgbClr val="78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1A00337-3CF7-674D-BED6-E3A05DBA2A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938" y="1825625"/>
            <a:ext cx="8752123" cy="4351338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BA52BF2-9878-8744-BCC9-2957605A2C2F}"/>
              </a:ext>
            </a:extLst>
          </p:cNvPr>
          <p:cNvSpPr txBox="1">
            <a:spLocks/>
          </p:cNvSpPr>
          <p:nvPr/>
        </p:nvSpPr>
        <p:spPr>
          <a:xfrm>
            <a:off x="1799617" y="156837"/>
            <a:ext cx="93596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latin typeface="+mn-lt"/>
              </a:rPr>
              <a:t>Функциональная схема</a:t>
            </a:r>
          </a:p>
        </p:txBody>
      </p:sp>
    </p:spTree>
    <p:extLst>
      <p:ext uri="{BB962C8B-B14F-4D97-AF65-F5344CB8AC3E}">
        <p14:creationId xmlns:p14="http://schemas.microsoft.com/office/powerpoint/2010/main" val="3783111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E33AAA6-FED0-4749-AECC-D82D7F6C929C}"/>
              </a:ext>
            </a:extLst>
          </p:cNvPr>
          <p:cNvCxnSpPr/>
          <p:nvPr/>
        </p:nvCxnSpPr>
        <p:spPr>
          <a:xfrm>
            <a:off x="384133" y="1482400"/>
            <a:ext cx="11520000" cy="0"/>
          </a:xfrm>
          <a:prstGeom prst="line">
            <a:avLst/>
          </a:prstGeom>
          <a:ln>
            <a:solidFill>
              <a:srgbClr val="78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E0A8991-55AE-AB44-B193-9AE0F93C99C7}"/>
              </a:ext>
            </a:extLst>
          </p:cNvPr>
          <p:cNvSpPr txBox="1">
            <a:spLocks/>
          </p:cNvSpPr>
          <p:nvPr/>
        </p:nvSpPr>
        <p:spPr>
          <a:xfrm>
            <a:off x="1799617" y="156837"/>
            <a:ext cx="93596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latin typeface="+mn-lt"/>
              </a:rPr>
              <a:t>Возможные риски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3F5E7B49-DB66-B142-A27F-412C211BB13D}"/>
              </a:ext>
            </a:extLst>
          </p:cNvPr>
          <p:cNvSpPr txBox="1">
            <a:spLocks/>
          </p:cNvSpPr>
          <p:nvPr/>
        </p:nvSpPr>
        <p:spPr>
          <a:xfrm>
            <a:off x="1867711" y="1835673"/>
            <a:ext cx="8099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ru-RU" sz="1800" dirty="0"/>
              <a:t>Так как для клиента только одна входная точка, это </a:t>
            </a:r>
            <a:r>
              <a:rPr lang="en" sz="1800" dirty="0"/>
              <a:t>API </a:t>
            </a:r>
            <a:r>
              <a:rPr lang="ru-RU" sz="1800" dirty="0"/>
              <a:t>шлюз, то из-за выхода его из строя, работоспособность системы будет нарушена; </a:t>
            </a:r>
          </a:p>
          <a:p>
            <a:pPr>
              <a:buFontTx/>
              <a:buChar char="-"/>
            </a:pPr>
            <a:r>
              <a:rPr lang="ru-RU" sz="1800" dirty="0"/>
              <a:t>Брокер сервис, является критической точкой отказа системы, риски переполнения очередей либо вовсе выхода сервиса из строя;</a:t>
            </a:r>
          </a:p>
          <a:p>
            <a:pPr>
              <a:buFontTx/>
              <a:buChar char="-"/>
            </a:pPr>
            <a:r>
              <a:rPr lang="ru-RU" sz="1800" dirty="0"/>
              <a:t>Выход из строя интеграционного модуля может привести к потери работоспособности функционала с фитнес-системами, умными устройствами, с основным интернет-магазином;</a:t>
            </a:r>
          </a:p>
          <a:p>
            <a:pPr>
              <a:buFontTx/>
              <a:buChar char="-"/>
            </a:pPr>
            <a:r>
              <a:rPr lang="ru-RU" sz="1800" dirty="0"/>
              <a:t>Риск неверного расчета необходимых ресурсов как в большую так и в меньшую сторону, что может привести к финансовым потерям.</a:t>
            </a:r>
          </a:p>
          <a:p>
            <a:pPr>
              <a:buFontTx/>
              <a:buChar char="-"/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48549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E33AAA6-FED0-4749-AECC-D82D7F6C929C}"/>
              </a:ext>
            </a:extLst>
          </p:cNvPr>
          <p:cNvCxnSpPr/>
          <p:nvPr/>
        </p:nvCxnSpPr>
        <p:spPr>
          <a:xfrm>
            <a:off x="384133" y="1482400"/>
            <a:ext cx="11520000" cy="0"/>
          </a:xfrm>
          <a:prstGeom prst="line">
            <a:avLst/>
          </a:prstGeom>
          <a:ln>
            <a:solidFill>
              <a:srgbClr val="78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852999BB-DE69-0644-9160-8B2BDD49C6DF}"/>
              </a:ext>
            </a:extLst>
          </p:cNvPr>
          <p:cNvSpPr txBox="1">
            <a:spLocks/>
          </p:cNvSpPr>
          <p:nvPr/>
        </p:nvSpPr>
        <p:spPr>
          <a:xfrm>
            <a:off x="1799617" y="156837"/>
            <a:ext cx="93596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latin typeface="+mn-lt"/>
              </a:rPr>
              <a:t>Стоимость владения</a:t>
            </a:r>
          </a:p>
        </p:txBody>
      </p:sp>
      <p:graphicFrame>
        <p:nvGraphicFramePr>
          <p:cNvPr id="13" name="Таблица 12">
            <a:extLst>
              <a:ext uri="{FF2B5EF4-FFF2-40B4-BE49-F238E27FC236}">
                <a16:creationId xmlns:a16="http://schemas.microsoft.com/office/drawing/2014/main" id="{CC035A58-D60F-DB44-9B56-F0DAF8420F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953089"/>
              </p:ext>
            </p:extLst>
          </p:nvPr>
        </p:nvGraphicFramePr>
        <p:xfrm>
          <a:off x="1799617" y="2033076"/>
          <a:ext cx="7930833" cy="33375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93203">
                  <a:extLst>
                    <a:ext uri="{9D8B030D-6E8A-4147-A177-3AD203B41FA5}">
                      <a16:colId xmlns:a16="http://schemas.microsoft.com/office/drawing/2014/main" val="2919073268"/>
                    </a:ext>
                  </a:extLst>
                </a:gridCol>
                <a:gridCol w="1560830">
                  <a:extLst>
                    <a:ext uri="{9D8B030D-6E8A-4147-A177-3AD203B41FA5}">
                      <a16:colId xmlns:a16="http://schemas.microsoft.com/office/drawing/2014/main" val="188202917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74774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7937123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955734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Кол-во серверов, </a:t>
                      </a:r>
                      <a:r>
                        <a:rPr lang="ru-RU" sz="1200" b="1" i="0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шт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2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CPU, </a:t>
                      </a:r>
                      <a:r>
                        <a:rPr lang="ru-RU" sz="1200" b="1" i="0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шт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2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RAM, </a:t>
                      </a:r>
                      <a:r>
                        <a:rPr lang="ru-RU" sz="1200" b="1" i="0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гб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2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SSD, </a:t>
                      </a:r>
                      <a:r>
                        <a:rPr lang="ru-RU" sz="1200" b="1" i="0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гб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458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master-node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619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work-node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525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Итого </a:t>
                      </a:r>
                      <a:r>
                        <a:rPr lang="en" sz="12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Kubernetes</a:t>
                      </a:r>
                      <a:endParaRPr lang="en" sz="1200" b="1" i="1" dirty="0">
                        <a:effectLst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endParaRPr lang="ru-RU" sz="1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i="1" dirty="0"/>
                        <a:t>168</a:t>
                      </a:r>
                      <a:endParaRPr lang="ru-RU" sz="1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i="1" dirty="0"/>
                        <a:t>480</a:t>
                      </a:r>
                      <a:endParaRPr lang="ru-RU" sz="1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i="1" dirty="0"/>
                        <a:t>2400</a:t>
                      </a:r>
                      <a:endParaRPr lang="ru-RU" sz="1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9896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" sz="1200" dirty="0" err="1">
                          <a:effectLst/>
                        </a:rPr>
                        <a:t>db</a:t>
                      </a:r>
                      <a:r>
                        <a:rPr lang="en" sz="1200" dirty="0">
                          <a:effectLst/>
                        </a:rPr>
                        <a:t>-server(</a:t>
                      </a:r>
                      <a:r>
                        <a:rPr lang="en" sz="1200" dirty="0" err="1">
                          <a:effectLst/>
                        </a:rPr>
                        <a:t>postgres</a:t>
                      </a:r>
                      <a:r>
                        <a:rPr lang="en" sz="1200" dirty="0">
                          <a:effectLst/>
                        </a:rPr>
                        <a:t>)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6523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</a:t>
                      </a:r>
                      <a:r>
                        <a:rPr lang="en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-server(</a:t>
                      </a:r>
                      <a:r>
                        <a:rPr lang="en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redis</a:t>
                      </a:r>
                      <a:r>
                        <a:rPr lang="en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1459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Итого </a:t>
                      </a:r>
                      <a:r>
                        <a:rPr lang="en" sz="12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</a:t>
                      </a:r>
                      <a:endParaRPr lang="en" sz="1200" b="1" i="1" dirty="0">
                        <a:effectLst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endParaRPr lang="ru-RU" sz="1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i="1" dirty="0"/>
                        <a:t>20</a:t>
                      </a:r>
                      <a:endParaRPr lang="ru-RU" sz="1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i="1" dirty="0"/>
                        <a:t>42</a:t>
                      </a:r>
                      <a:endParaRPr lang="ru-RU" sz="1200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i="1" dirty="0"/>
                        <a:t>500</a:t>
                      </a:r>
                      <a:endParaRPr lang="ru-RU" sz="1200" b="1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87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" sz="1200" dirty="0">
                          <a:effectLst/>
                        </a:rPr>
                        <a:t>backup-server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5375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1" i="1" dirty="0"/>
                        <a:t>Итого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200" b="1" i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b="1" i="1" dirty="0"/>
                        <a:t>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b="1" i="1" dirty="0"/>
                        <a:t>524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b="1" i="1" dirty="0"/>
                        <a:t>5900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758264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F0CB1DB-E7C8-4645-A6F7-CAAE67A62A6F}"/>
              </a:ext>
            </a:extLst>
          </p:cNvPr>
          <p:cNvSpPr txBox="1"/>
          <p:nvPr/>
        </p:nvSpPr>
        <p:spPr>
          <a:xfrm>
            <a:off x="1799617" y="1663743"/>
            <a:ext cx="432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/>
              <a:t>Сайзинг</a:t>
            </a:r>
            <a:r>
              <a:rPr lang="ru-RU" dirty="0"/>
              <a:t> для инфраструктуры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2639615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E33AAA6-FED0-4749-AECC-D82D7F6C929C}"/>
              </a:ext>
            </a:extLst>
          </p:cNvPr>
          <p:cNvCxnSpPr/>
          <p:nvPr/>
        </p:nvCxnSpPr>
        <p:spPr>
          <a:xfrm>
            <a:off x="384133" y="1482400"/>
            <a:ext cx="11520000" cy="0"/>
          </a:xfrm>
          <a:prstGeom prst="line">
            <a:avLst/>
          </a:prstGeom>
          <a:ln>
            <a:solidFill>
              <a:srgbClr val="78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852999BB-DE69-0644-9160-8B2BDD49C6DF}"/>
              </a:ext>
            </a:extLst>
          </p:cNvPr>
          <p:cNvSpPr txBox="1">
            <a:spLocks/>
          </p:cNvSpPr>
          <p:nvPr/>
        </p:nvSpPr>
        <p:spPr>
          <a:xfrm>
            <a:off x="1799617" y="156837"/>
            <a:ext cx="93596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latin typeface="+mn-lt"/>
              </a:rPr>
              <a:t>Стоимость владения</a:t>
            </a:r>
          </a:p>
        </p:txBody>
      </p:sp>
      <p:graphicFrame>
        <p:nvGraphicFramePr>
          <p:cNvPr id="13" name="Таблица 12">
            <a:extLst>
              <a:ext uri="{FF2B5EF4-FFF2-40B4-BE49-F238E27FC236}">
                <a16:creationId xmlns:a16="http://schemas.microsoft.com/office/drawing/2014/main" id="{CC035A58-D60F-DB44-9B56-F0DAF8420F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994420"/>
              </p:ext>
            </p:extLst>
          </p:nvPr>
        </p:nvGraphicFramePr>
        <p:xfrm>
          <a:off x="1799617" y="2033076"/>
          <a:ext cx="7930833" cy="741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93203">
                  <a:extLst>
                    <a:ext uri="{9D8B030D-6E8A-4147-A177-3AD203B41FA5}">
                      <a16:colId xmlns:a16="http://schemas.microsoft.com/office/drawing/2014/main" val="2919073268"/>
                    </a:ext>
                  </a:extLst>
                </a:gridCol>
                <a:gridCol w="1560830">
                  <a:extLst>
                    <a:ext uri="{9D8B030D-6E8A-4147-A177-3AD203B41FA5}">
                      <a16:colId xmlns:a16="http://schemas.microsoft.com/office/drawing/2014/main" val="188202917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74774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7937123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955734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Месяц, руб.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Год, руб.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Два года, руб.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2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Пять лет, руб.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458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dirty="0"/>
                        <a:t>Итого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770 000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9 240 000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11 080 000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14 400 000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61902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F0CB1DB-E7C8-4645-A6F7-CAAE67A62A6F}"/>
              </a:ext>
            </a:extLst>
          </p:cNvPr>
          <p:cNvSpPr txBox="1"/>
          <p:nvPr/>
        </p:nvSpPr>
        <p:spPr>
          <a:xfrm>
            <a:off x="1799617" y="1663743"/>
            <a:ext cx="278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Итого стоимость владения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A162E2-7869-4747-A997-F0230B0F320F}"/>
              </a:ext>
            </a:extLst>
          </p:cNvPr>
          <p:cNvSpPr txBox="1"/>
          <p:nvPr/>
        </p:nvSpPr>
        <p:spPr>
          <a:xfrm>
            <a:off x="1799617" y="3050770"/>
            <a:ext cx="779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Согласно рекомендациям, каждые 2 года необходимо прибавлять 20% к стоимости, именно столько закладывают на увеличение мощностей, нужное для роста проекта.</a:t>
            </a:r>
          </a:p>
        </p:txBody>
      </p:sp>
    </p:spTree>
    <p:extLst>
      <p:ext uri="{BB962C8B-B14F-4D97-AF65-F5344CB8AC3E}">
        <p14:creationId xmlns:p14="http://schemas.microsoft.com/office/powerpoint/2010/main" val="2082088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10058</TotalTime>
  <Words>397</Words>
  <Application>Microsoft Macintosh PowerPoint</Application>
  <PresentationFormat>Широкоэкранный</PresentationFormat>
  <Paragraphs>87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Basis Grotesque Pro Light</vt:lpstr>
      <vt:lpstr>Calibri</vt:lpstr>
      <vt:lpstr>Calibri Light</vt:lpstr>
      <vt:lpstr>Тема Office</vt:lpstr>
      <vt:lpstr>Презентация PowerPoint</vt:lpstr>
      <vt:lpstr>Бизнес-цели</vt:lpstr>
      <vt:lpstr>Функциональные требования</vt:lpstr>
      <vt:lpstr>Нефункциональные требования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Клочков Владислав Андреевич</cp:lastModifiedBy>
  <cp:revision>411</cp:revision>
  <dcterms:created xsi:type="dcterms:W3CDTF">2018-08-10T08:27:24Z</dcterms:created>
  <dcterms:modified xsi:type="dcterms:W3CDTF">2023-04-05T19:13:46Z</dcterms:modified>
</cp:coreProperties>
</file>